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0F2B-B8C2-472E-90B1-DC53F0E540D3}" type="datetimeFigureOut">
              <a:rPr lang="ko-KR" altLang="en-US" smtClean="0"/>
              <a:pPr/>
              <a:t>2008-10-23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282E-02EC-4B17-8CB1-1632876081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0F2B-B8C2-472E-90B1-DC53F0E540D3}" type="datetimeFigureOut">
              <a:rPr lang="ko-KR" altLang="en-US" smtClean="0"/>
              <a:pPr/>
              <a:t>2008-10-23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282E-02EC-4B17-8CB1-1632876081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0F2B-B8C2-472E-90B1-DC53F0E540D3}" type="datetimeFigureOut">
              <a:rPr lang="ko-KR" altLang="en-US" smtClean="0"/>
              <a:pPr/>
              <a:t>2008-10-23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282E-02EC-4B17-8CB1-1632876081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0F2B-B8C2-472E-90B1-DC53F0E540D3}" type="datetimeFigureOut">
              <a:rPr lang="ko-KR" altLang="en-US" smtClean="0"/>
              <a:pPr/>
              <a:t>2008-10-23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282E-02EC-4B17-8CB1-1632876081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0F2B-B8C2-472E-90B1-DC53F0E540D3}" type="datetimeFigureOut">
              <a:rPr lang="ko-KR" altLang="en-US" smtClean="0"/>
              <a:pPr/>
              <a:t>2008-10-23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282E-02EC-4B17-8CB1-1632876081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0F2B-B8C2-472E-90B1-DC53F0E540D3}" type="datetimeFigureOut">
              <a:rPr lang="ko-KR" altLang="en-US" smtClean="0"/>
              <a:pPr/>
              <a:t>2008-10-23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282E-02EC-4B17-8CB1-1632876081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0F2B-B8C2-472E-90B1-DC53F0E540D3}" type="datetimeFigureOut">
              <a:rPr lang="ko-KR" altLang="en-US" smtClean="0"/>
              <a:pPr/>
              <a:t>2008-10-23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282E-02EC-4B17-8CB1-1632876081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0F2B-B8C2-472E-90B1-DC53F0E540D3}" type="datetimeFigureOut">
              <a:rPr lang="ko-KR" altLang="en-US" smtClean="0"/>
              <a:pPr/>
              <a:t>2008-10-23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282E-02EC-4B17-8CB1-1632876081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0F2B-B8C2-472E-90B1-DC53F0E540D3}" type="datetimeFigureOut">
              <a:rPr lang="ko-KR" altLang="en-US" smtClean="0"/>
              <a:pPr/>
              <a:t>2008-10-23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282E-02EC-4B17-8CB1-1632876081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0F2B-B8C2-472E-90B1-DC53F0E540D3}" type="datetimeFigureOut">
              <a:rPr lang="ko-KR" altLang="en-US" smtClean="0"/>
              <a:pPr/>
              <a:t>2008-10-23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282E-02EC-4B17-8CB1-1632876081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0F2B-B8C2-472E-90B1-DC53F0E540D3}" type="datetimeFigureOut">
              <a:rPr lang="ko-KR" altLang="en-US" smtClean="0"/>
              <a:pPr/>
              <a:t>2008-10-23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282E-02EC-4B17-8CB1-1632876081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E0F2B-B8C2-472E-90B1-DC53F0E540D3}" type="datetimeFigureOut">
              <a:rPr lang="ko-KR" altLang="en-US" smtClean="0"/>
              <a:pPr/>
              <a:t>2008-10-23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E282E-02EC-4B17-8CB1-1632876081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85852" y="428604"/>
            <a:ext cx="6643734" cy="428628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/>
              <a:t>S-</a:t>
            </a:r>
            <a:r>
              <a:rPr lang="en-US" altLang="ko-KR" b="1" dirty="0" err="1" smtClean="0"/>
              <a:t>enn</a:t>
            </a:r>
            <a:r>
              <a:rPr lang="en-US" altLang="ko-KR" b="1" dirty="0" smtClean="0"/>
              <a:t>  </a:t>
            </a:r>
            <a:r>
              <a:rPr lang="en-US" altLang="ko-KR" sz="1800" b="1" dirty="0" smtClean="0"/>
              <a:t>( Stainless steel </a:t>
            </a:r>
            <a:r>
              <a:rPr lang="en-US" altLang="ko-KR" sz="1800" b="1" dirty="0" err="1" smtClean="0"/>
              <a:t>SunShade</a:t>
            </a:r>
            <a:r>
              <a:rPr lang="en-US" altLang="ko-KR" sz="1800" b="1" dirty="0" smtClean="0"/>
              <a:t> shutter)</a:t>
            </a:r>
            <a:endParaRPr lang="ko-KR" altLang="en-US" sz="1800" b="1" dirty="0"/>
          </a:p>
        </p:txBody>
      </p:sp>
      <p:pic>
        <p:nvPicPr>
          <p:cNvPr id="4" name="내용 개체 틀 3" descr="enn-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7" y="1000978"/>
            <a:ext cx="7500990" cy="4982309"/>
          </a:xfr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285852" y="428604"/>
            <a:ext cx="6000792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에스월텍-로고"/>
          <p:cNvPicPr>
            <a:picLocks noChangeAspect="1" noChangeArrowheads="1"/>
          </p:cNvPicPr>
          <p:nvPr/>
        </p:nvPicPr>
        <p:blipFill>
          <a:blip r:embed="rId3"/>
          <a:srcRect r="62076"/>
          <a:stretch>
            <a:fillRect/>
          </a:stretch>
        </p:blipFill>
        <p:spPr bwMode="auto">
          <a:xfrm>
            <a:off x="5429256" y="6215082"/>
            <a:ext cx="3841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5857884" y="6215082"/>
            <a:ext cx="21764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  <a:latin typeface="Swis721 Ex BT" pitchFamily="34" charset="0"/>
                <a:ea typeface="돋움" pitchFamily="50" charset="-127"/>
              </a:rPr>
              <a:t>㈜ 에 </a:t>
            </a:r>
            <a:r>
              <a:rPr lang="ko-KR" altLang="en-US" sz="1000" b="1" dirty="0" err="1">
                <a:solidFill>
                  <a:srgbClr val="0000FF"/>
                </a:solidFill>
                <a:latin typeface="Swis721 Ex BT" pitchFamily="34" charset="0"/>
                <a:ea typeface="돋움" pitchFamily="50" charset="-127"/>
              </a:rPr>
              <a:t>스</a:t>
            </a:r>
            <a:r>
              <a:rPr lang="ko-KR" altLang="en-US" sz="1000" b="1" dirty="0">
                <a:solidFill>
                  <a:srgbClr val="0000FF"/>
                </a:solidFill>
                <a:latin typeface="Swis721 Ex BT" pitchFamily="34" charset="0"/>
                <a:ea typeface="돋움" pitchFamily="50" charset="-127"/>
              </a:rPr>
              <a:t> 월 </a:t>
            </a:r>
            <a:r>
              <a:rPr lang="ko-KR" altLang="en-US" sz="1000" b="1" dirty="0" err="1">
                <a:solidFill>
                  <a:srgbClr val="0000FF"/>
                </a:solidFill>
                <a:latin typeface="Swis721 Ex BT" pitchFamily="34" charset="0"/>
                <a:ea typeface="돋움" pitchFamily="50" charset="-127"/>
              </a:rPr>
              <a:t>택</a:t>
            </a:r>
            <a:r>
              <a:rPr lang="ko-KR" altLang="en-US" sz="1000" b="1" dirty="0">
                <a:solidFill>
                  <a:srgbClr val="0000FF"/>
                </a:solidFill>
                <a:latin typeface="Swis721 Ex BT" pitchFamily="34" charset="0"/>
                <a:ea typeface="돋움" pitchFamily="50" charset="-127"/>
              </a:rPr>
              <a:t> </a:t>
            </a:r>
            <a:r>
              <a:rPr lang="en-US" altLang="ko-KR" sz="1000" b="1" dirty="0">
                <a:solidFill>
                  <a:srgbClr val="0000FF"/>
                </a:solidFill>
                <a:latin typeface="Swis721 Ex BT" pitchFamily="34" charset="0"/>
                <a:ea typeface="돋움" pitchFamily="50" charset="-127"/>
              </a:rPr>
              <a:t>T </a:t>
            </a:r>
            <a:r>
              <a:rPr lang="en-US" altLang="ko-KR" sz="1000" b="1" dirty="0" smtClean="0">
                <a:solidFill>
                  <a:srgbClr val="0000FF"/>
                </a:solidFill>
                <a:latin typeface="Swis721 Ex BT" pitchFamily="34" charset="0"/>
                <a:ea typeface="돋움" pitchFamily="50" charset="-127"/>
              </a:rPr>
              <a:t>02-579-0510</a:t>
            </a:r>
            <a:endParaRPr lang="en-US" altLang="ko-KR" sz="1000" b="1" dirty="0">
              <a:solidFill>
                <a:srgbClr val="0000FF"/>
              </a:solidFill>
              <a:latin typeface="Swis721 Ex BT" pitchFamily="34" charset="0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사진 0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13895" t="17834" r="9727" b="7739"/>
          <a:stretch>
            <a:fillRect/>
          </a:stretch>
        </p:blipFill>
        <p:spPr>
          <a:xfrm>
            <a:off x="0" y="0"/>
            <a:ext cx="4572000" cy="6131524"/>
          </a:xfrm>
        </p:spPr>
      </p:pic>
      <p:pic>
        <p:nvPicPr>
          <p:cNvPr id="5" name="그림 4" descr="사진 002.jpg"/>
          <p:cNvPicPr>
            <a:picLocks noChangeAspect="1"/>
          </p:cNvPicPr>
          <p:nvPr/>
        </p:nvPicPr>
        <p:blipFill>
          <a:blip r:embed="rId3"/>
          <a:srcRect l="12969" t="18507" r="8800" b="9422"/>
          <a:stretch>
            <a:fillRect/>
          </a:stretch>
        </p:blipFill>
        <p:spPr>
          <a:xfrm>
            <a:off x="4714876" y="1242461"/>
            <a:ext cx="4429124" cy="56155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사진 004.jpg"/>
          <p:cNvPicPr>
            <a:picLocks noGrp="1" noChangeAspect="1"/>
          </p:cNvPicPr>
          <p:nvPr>
            <p:ph idx="1"/>
          </p:nvPr>
        </p:nvPicPr>
        <p:blipFill>
          <a:blip r:embed="rId2"/>
          <a:srcRect l="13432" t="17498" r="9264" b="8749"/>
          <a:stretch>
            <a:fillRect/>
          </a:stretch>
        </p:blipFill>
        <p:spPr>
          <a:xfrm>
            <a:off x="0" y="0"/>
            <a:ext cx="4572032" cy="6003838"/>
          </a:xfrm>
        </p:spPr>
      </p:pic>
      <p:pic>
        <p:nvPicPr>
          <p:cNvPr id="6" name="그림 5" descr="사진 006.jpg"/>
          <p:cNvPicPr>
            <a:picLocks noChangeAspect="1"/>
          </p:cNvPicPr>
          <p:nvPr/>
        </p:nvPicPr>
        <p:blipFill>
          <a:blip r:embed="rId3"/>
          <a:srcRect l="13895" t="16488" r="8337" b="7066"/>
          <a:stretch>
            <a:fillRect/>
          </a:stretch>
        </p:blipFill>
        <p:spPr>
          <a:xfrm>
            <a:off x="4714876" y="865749"/>
            <a:ext cx="4429125" cy="59922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enn-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7818" y="4403181"/>
            <a:ext cx="3786181" cy="2454819"/>
          </a:xfrm>
        </p:spPr>
      </p:pic>
      <p:pic>
        <p:nvPicPr>
          <p:cNvPr id="4" name="그림 3" descr="enn-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7419699" cy="4286256"/>
          </a:xfrm>
          <a:prstGeom prst="rect">
            <a:avLst/>
          </a:prstGeom>
        </p:spPr>
      </p:pic>
      <p:pic>
        <p:nvPicPr>
          <p:cNvPr id="7" name="그림 6" descr="enn-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13043"/>
            <a:ext cx="3500431" cy="24449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enn-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6640147" cy="3709421"/>
          </a:xfrm>
        </p:spPr>
      </p:pic>
      <p:pic>
        <p:nvPicPr>
          <p:cNvPr id="8" name="그림 7" descr="enn=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423" y="4071942"/>
            <a:ext cx="3348576" cy="2786058"/>
          </a:xfrm>
          <a:prstGeom prst="rect">
            <a:avLst/>
          </a:prstGeom>
        </p:spPr>
      </p:pic>
      <p:pic>
        <p:nvPicPr>
          <p:cNvPr id="9" name="Picture 1" descr="refe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71950"/>
            <a:ext cx="2786050" cy="27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ownlo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6024" y="357166"/>
            <a:ext cx="2417976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그림 10" descr="se-01.bmp"/>
          <p:cNvPicPr>
            <a:picLocks noChangeAspect="1"/>
          </p:cNvPicPr>
          <p:nvPr/>
        </p:nvPicPr>
        <p:blipFill>
          <a:blip r:embed="rId6"/>
          <a:srcRect r="38695" b="37434"/>
          <a:stretch>
            <a:fillRect/>
          </a:stretch>
        </p:blipFill>
        <p:spPr bwMode="auto">
          <a:xfrm>
            <a:off x="2928926" y="4071943"/>
            <a:ext cx="2714644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6715140" y="2857496"/>
            <a:ext cx="21764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 b="1" dirty="0" smtClean="0">
                <a:solidFill>
                  <a:srgbClr val="0000FF"/>
                </a:solidFill>
                <a:latin typeface="Swis721 Ex BT" pitchFamily="34" charset="0"/>
                <a:ea typeface="돋움" pitchFamily="50" charset="-127"/>
              </a:rPr>
              <a:t>Width : 2.6m</a:t>
            </a:r>
          </a:p>
          <a:p>
            <a:r>
              <a:rPr lang="en-US" altLang="ko-KR" sz="1000" b="1" dirty="0" smtClean="0">
                <a:solidFill>
                  <a:srgbClr val="0000FF"/>
                </a:solidFill>
                <a:latin typeface="Swis721 Ex BT" pitchFamily="34" charset="0"/>
                <a:ea typeface="돋움" pitchFamily="50" charset="-127"/>
              </a:rPr>
              <a:t>Height : 4.0m</a:t>
            </a:r>
          </a:p>
          <a:p>
            <a:r>
              <a:rPr lang="en-US" altLang="ko-KR" sz="1000" b="1" dirty="0" smtClean="0">
                <a:solidFill>
                  <a:srgbClr val="0000FF"/>
                </a:solidFill>
                <a:latin typeface="Swis721 Ex BT" pitchFamily="34" charset="0"/>
                <a:ea typeface="돋움" pitchFamily="50" charset="-127"/>
              </a:rPr>
              <a:t>Open </a:t>
            </a:r>
            <a:r>
              <a:rPr lang="en-US" altLang="ko-KR" sz="1000" b="1" dirty="0" err="1" smtClean="0">
                <a:solidFill>
                  <a:srgbClr val="0000FF"/>
                </a:solidFill>
                <a:latin typeface="Swis721 Ex BT" pitchFamily="34" charset="0"/>
                <a:ea typeface="돋움" pitchFamily="50" charset="-127"/>
              </a:rPr>
              <a:t>aera</a:t>
            </a:r>
            <a:r>
              <a:rPr lang="en-US" altLang="ko-KR" sz="1000" b="1" dirty="0" smtClean="0">
                <a:solidFill>
                  <a:srgbClr val="0000FF"/>
                </a:solidFill>
                <a:latin typeface="Swis721 Ex BT" pitchFamily="34" charset="0"/>
                <a:ea typeface="돋움" pitchFamily="50" charset="-127"/>
              </a:rPr>
              <a:t> : 30%</a:t>
            </a:r>
            <a:endParaRPr lang="en-US" altLang="ko-KR" sz="1000" b="1" dirty="0">
              <a:solidFill>
                <a:srgbClr val="0000FF"/>
              </a:solidFill>
              <a:latin typeface="Swis721 Ex BT" pitchFamily="34" charset="0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enn-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0"/>
            <a:ext cx="6984676" cy="3286124"/>
          </a:xfrm>
        </p:spPr>
      </p:pic>
      <p:pic>
        <p:nvPicPr>
          <p:cNvPr id="4" name="그림 3" descr="enn-04.JPG"/>
          <p:cNvPicPr>
            <a:picLocks noChangeAspect="1"/>
          </p:cNvPicPr>
          <p:nvPr/>
        </p:nvPicPr>
        <p:blipFill>
          <a:blip r:embed="rId3"/>
          <a:srcRect l="22268" t="2314" r="32499"/>
          <a:stretch>
            <a:fillRect/>
          </a:stretch>
        </p:blipFill>
        <p:spPr>
          <a:xfrm>
            <a:off x="-32" y="0"/>
            <a:ext cx="1950067" cy="3286148"/>
          </a:xfrm>
          <a:prstGeom prst="rect">
            <a:avLst/>
          </a:prstGeom>
        </p:spPr>
      </p:pic>
      <p:pic>
        <p:nvPicPr>
          <p:cNvPr id="5" name="그림 4" descr="enn-05.JPG"/>
          <p:cNvPicPr>
            <a:picLocks noChangeAspect="1"/>
          </p:cNvPicPr>
          <p:nvPr/>
        </p:nvPicPr>
        <p:blipFill>
          <a:blip r:embed="rId4"/>
          <a:srcRect l="10231" t="4600" r="7222"/>
          <a:stretch>
            <a:fillRect/>
          </a:stretch>
        </p:blipFill>
        <p:spPr>
          <a:xfrm>
            <a:off x="0" y="3422945"/>
            <a:ext cx="3786182" cy="3435055"/>
          </a:xfrm>
          <a:prstGeom prst="rect">
            <a:avLst/>
          </a:prstGeom>
        </p:spPr>
      </p:pic>
      <p:pic>
        <p:nvPicPr>
          <p:cNvPr id="7" name="Picture 4" descr="http://www.s-enn.com/s-enn/news/images/Motiv1_gr.gif"/>
          <p:cNvPicPr>
            <a:picLocks noChangeAspect="1" noChangeArrowheads="1"/>
          </p:cNvPicPr>
          <p:nvPr/>
        </p:nvPicPr>
        <p:blipFill>
          <a:blip r:embed="rId5"/>
          <a:srcRect t="33032"/>
          <a:stretch>
            <a:fillRect/>
          </a:stretch>
        </p:blipFill>
        <p:spPr bwMode="auto">
          <a:xfrm>
            <a:off x="3929058" y="5416769"/>
            <a:ext cx="2143140" cy="144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http://www.s-enn.com/s-enn/news/images/Motiv3_gr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5738" y="3357562"/>
            <a:ext cx="291826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 descr="se-02.bmp"/>
          <p:cNvPicPr>
            <a:picLocks noChangeAspect="1"/>
          </p:cNvPicPr>
          <p:nvPr/>
        </p:nvPicPr>
        <p:blipFill>
          <a:blip r:embed="rId7"/>
          <a:srcRect r="51744" b="38155"/>
          <a:stretch>
            <a:fillRect/>
          </a:stretch>
        </p:blipFill>
        <p:spPr bwMode="auto">
          <a:xfrm>
            <a:off x="3929058" y="3429000"/>
            <a:ext cx="2143140" cy="1866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r="6042" b="7417"/>
          <a:stretch>
            <a:fillRect/>
          </a:stretch>
        </p:blipFill>
        <p:spPr bwMode="auto">
          <a:xfrm>
            <a:off x="0" y="651760"/>
            <a:ext cx="9144001" cy="563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/>
          <p:cNvPicPr>
            <a:picLocks noChangeAspect="1" noChangeArrowheads="1"/>
          </p:cNvPicPr>
          <p:nvPr/>
        </p:nvPicPr>
        <p:blipFill>
          <a:blip r:embed="rId2"/>
          <a:srcRect r="6360"/>
          <a:stretch>
            <a:fillRect/>
          </a:stretch>
        </p:blipFill>
        <p:spPr bwMode="auto">
          <a:xfrm>
            <a:off x="0" y="500042"/>
            <a:ext cx="4572000" cy="272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6360"/>
          <a:stretch>
            <a:fillRect/>
          </a:stretch>
        </p:blipFill>
        <p:spPr bwMode="auto">
          <a:xfrm>
            <a:off x="4572000" y="2428868"/>
            <a:ext cx="4572000" cy="272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4"/>
          <a:srcRect r="6677"/>
          <a:stretch>
            <a:fillRect/>
          </a:stretch>
        </p:blipFill>
        <p:spPr bwMode="auto">
          <a:xfrm>
            <a:off x="0" y="4116552"/>
            <a:ext cx="4572000" cy="274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4929190" y="642918"/>
            <a:ext cx="378621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wis721 Ex BT" pitchFamily="34" charset="0"/>
                <a:ea typeface="돋움" pitchFamily="50" charset="-127"/>
              </a:rPr>
              <a:t>S-</a:t>
            </a:r>
            <a:r>
              <a:rPr lang="en-US" altLang="ko-KR" sz="105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wis721 Ex BT" pitchFamily="34" charset="0"/>
                <a:ea typeface="돋움" pitchFamily="50" charset="-127"/>
              </a:rPr>
              <a:t>enn</a:t>
            </a:r>
            <a:r>
              <a:rPr lang="en-US" altLang="ko-KR" sz="105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wis721 Ex BT" pitchFamily="34" charset="0"/>
                <a:ea typeface="돋움" pitchFamily="50" charset="-127"/>
              </a:rPr>
              <a:t> 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wis721 Ex BT" pitchFamily="34" charset="0"/>
                <a:ea typeface="돋움" pitchFamily="50" charset="-127"/>
              </a:rPr>
              <a:t>외부 차양용  </a:t>
            </a:r>
            <a:r>
              <a:rPr lang="ko-KR" altLang="en-U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wis721 Ex BT" pitchFamily="34" charset="0"/>
                <a:ea typeface="돋움" pitchFamily="50" charset="-127"/>
              </a:rPr>
              <a:t>자동브라인드는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wis721 Ex BT" pitchFamily="34" charset="0"/>
                <a:ea typeface="돋움" pitchFamily="50" charset="-127"/>
              </a:rPr>
              <a:t> </a:t>
            </a:r>
            <a:r>
              <a:rPr lang="ko-KR" altLang="en-U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wis721 Ex BT" pitchFamily="34" charset="0"/>
                <a:ea typeface="돋움" pitchFamily="50" charset="-127"/>
              </a:rPr>
              <a:t>스테인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wis721 Ex BT" pitchFamily="34" charset="0"/>
                <a:ea typeface="돋움" pitchFamily="50" charset="-127"/>
              </a:rPr>
              <a:t> </a:t>
            </a:r>
            <a:r>
              <a:rPr lang="ko-KR" altLang="en-U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wis721 Ex BT" pitchFamily="34" charset="0"/>
                <a:ea typeface="돋움" pitchFamily="50" charset="-127"/>
              </a:rPr>
              <a:t>스틸로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wis721 Ex BT" pitchFamily="34" charset="0"/>
                <a:ea typeface="돋움" pitchFamily="50" charset="-127"/>
              </a:rPr>
              <a:t> 제작되어 있으며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wis721 Ex BT" pitchFamily="34" charset="0"/>
                <a:ea typeface="돋움" pitchFamily="50" charset="-127"/>
              </a:rPr>
              <a:t>, </a:t>
            </a:r>
            <a:r>
              <a:rPr lang="ko-KR" altLang="en-US" sz="105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wis721 Ex BT" pitchFamily="34" charset="0"/>
                <a:ea typeface="돋움" pitchFamily="50" charset="-127"/>
              </a:rPr>
              <a:t>차양</a:t>
            </a:r>
            <a:r>
              <a:rPr lang="en-US" altLang="ko-KR" sz="105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wis721 Ex BT" pitchFamily="34" charset="0"/>
                <a:ea typeface="돋움" pitchFamily="50" charset="-127"/>
              </a:rPr>
              <a:t>(</a:t>
            </a:r>
            <a:r>
              <a:rPr lang="en-US" altLang="ko-KR" sz="10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Sun protection)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 태양열을 차단할 경우 대부분 내부에서 방염 처리한 </a:t>
            </a:r>
            <a:r>
              <a:rPr lang="ko-KR" altLang="en-U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커턴이나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ko-KR" altLang="en-U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브라인드를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사용하지만 여름철에 이미 들어 직사광선의 유리를 투과된 열은 고급수입유리가 아니고서는 차단하기 어렵기에 외부에서 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Roller shutter  </a:t>
            </a:r>
            <a:r>
              <a:rPr lang="ko-KR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방법으로 새로운 디자인을 연출 합니다</a:t>
            </a:r>
            <a:r>
              <a:rPr lang="en-US" altLang="ko-K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 </a:t>
            </a:r>
          </a:p>
          <a:p>
            <a:endParaRPr lang="ko-KR" alt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s-onro-01.JPG"/>
          <p:cNvPicPr>
            <a:picLocks noGrp="1" noChangeAspect="1"/>
          </p:cNvPicPr>
          <p:nvPr>
            <p:ph idx="1"/>
          </p:nvPr>
        </p:nvPicPr>
        <p:blipFill>
          <a:blip r:embed="rId2"/>
          <a:srcRect t="9921" r="704"/>
          <a:stretch>
            <a:fillRect/>
          </a:stretch>
        </p:blipFill>
        <p:spPr>
          <a:xfrm>
            <a:off x="857224" y="1071546"/>
            <a:ext cx="3786214" cy="5116901"/>
          </a:xfrm>
        </p:spPr>
      </p:pic>
      <p:pic>
        <p:nvPicPr>
          <p:cNvPr id="5" name="그림 4" descr="s-onro-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071546"/>
            <a:ext cx="3786215" cy="5149223"/>
          </a:xfrm>
          <a:prstGeom prst="rect">
            <a:avLst/>
          </a:prstGeom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285852" y="428604"/>
            <a:ext cx="6643734" cy="428628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/>
              <a:t>S-</a:t>
            </a:r>
            <a:r>
              <a:rPr lang="en-US" altLang="ko-KR" b="1" dirty="0" err="1" smtClean="0"/>
              <a:t>onro</a:t>
            </a:r>
            <a:r>
              <a:rPr lang="en-US" altLang="ko-KR" b="1" dirty="0" smtClean="0"/>
              <a:t> </a:t>
            </a:r>
            <a:r>
              <a:rPr lang="en-US" altLang="ko-KR" sz="1800" b="1" dirty="0" smtClean="0"/>
              <a:t>( </a:t>
            </a:r>
            <a:r>
              <a:rPr lang="en-US" altLang="ko-KR" sz="1800" b="1" dirty="0" err="1" smtClean="0"/>
              <a:t>Aluminium</a:t>
            </a:r>
            <a:r>
              <a:rPr lang="en-US" altLang="ko-KR" sz="1800" b="1" dirty="0" smtClean="0"/>
              <a:t> </a:t>
            </a:r>
            <a:r>
              <a:rPr lang="en-US" altLang="ko-KR" sz="1800" b="1" dirty="0" err="1" smtClean="0"/>
              <a:t>SunShade</a:t>
            </a:r>
            <a:r>
              <a:rPr lang="en-US" altLang="ko-KR" sz="1800" b="1" dirty="0" smtClean="0"/>
              <a:t> blind)</a:t>
            </a:r>
            <a:endParaRPr lang="ko-KR" altLang="en-US" sz="1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s-onro-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14818"/>
            <a:ext cx="2001203" cy="2643182"/>
          </a:xfrm>
        </p:spPr>
      </p:pic>
      <p:pic>
        <p:nvPicPr>
          <p:cNvPr id="5" name="그림 4" descr="s-onro-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28"/>
            <a:ext cx="9144000" cy="3928210"/>
          </a:xfrm>
          <a:prstGeom prst="rect">
            <a:avLst/>
          </a:prstGeom>
        </p:spPr>
      </p:pic>
      <p:pic>
        <p:nvPicPr>
          <p:cNvPr id="6" name="그림 5" descr="s-onro-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4214818"/>
            <a:ext cx="1866838" cy="2643182"/>
          </a:xfrm>
          <a:prstGeom prst="rect">
            <a:avLst/>
          </a:prstGeom>
        </p:spPr>
      </p:pic>
      <p:pic>
        <p:nvPicPr>
          <p:cNvPr id="7" name="그림 6" descr="s-onro-0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3772" y="4214818"/>
            <a:ext cx="1850228" cy="2643182"/>
          </a:xfrm>
          <a:prstGeom prst="rect">
            <a:avLst/>
          </a:prstGeom>
        </p:spPr>
      </p:pic>
      <p:pic>
        <p:nvPicPr>
          <p:cNvPr id="8" name="그림 7" descr="s-onro-1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298" y="4214818"/>
            <a:ext cx="1845918" cy="26431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s-onro-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324350" cy="3524250"/>
          </a:xfrm>
        </p:spPr>
      </p:pic>
      <p:pic>
        <p:nvPicPr>
          <p:cNvPr id="5" name="그림 4" descr="s-onro-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3319457"/>
            <a:ext cx="3214075" cy="3538543"/>
          </a:xfrm>
          <a:prstGeom prst="rect">
            <a:avLst/>
          </a:prstGeom>
        </p:spPr>
      </p:pic>
      <p:pic>
        <p:nvPicPr>
          <p:cNvPr id="6" name="그림 5" descr="s-onro-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966745"/>
            <a:ext cx="4357686" cy="1891255"/>
          </a:xfrm>
          <a:prstGeom prst="rect">
            <a:avLst/>
          </a:prstGeom>
        </p:spPr>
      </p:pic>
      <p:pic>
        <p:nvPicPr>
          <p:cNvPr id="7" name="그림 6" descr="s-onro-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1" y="0"/>
            <a:ext cx="4286249" cy="3224891"/>
          </a:xfrm>
          <a:prstGeom prst="rect">
            <a:avLst/>
          </a:prstGeom>
        </p:spPr>
      </p:pic>
      <p:pic>
        <p:nvPicPr>
          <p:cNvPr id="8" name="그림 7" descr="s-onro-07.JPG"/>
          <p:cNvPicPr>
            <a:picLocks noChangeAspect="1"/>
          </p:cNvPicPr>
          <p:nvPr/>
        </p:nvPicPr>
        <p:blipFill>
          <a:blip r:embed="rId6"/>
          <a:srcRect l="1691"/>
          <a:stretch>
            <a:fillRect/>
          </a:stretch>
        </p:blipFill>
        <p:spPr>
          <a:xfrm>
            <a:off x="285720" y="3357562"/>
            <a:ext cx="3721845" cy="1643074"/>
          </a:xfrm>
          <a:prstGeom prst="rect">
            <a:avLst/>
          </a:prstGeom>
        </p:spPr>
      </p:pic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2214546" y="3357562"/>
            <a:ext cx="34623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000" b="1" dirty="0" smtClean="0">
                <a:solidFill>
                  <a:srgbClr val="0000FF"/>
                </a:solidFill>
                <a:latin typeface="Swis721 Ex BT" pitchFamily="34" charset="0"/>
                <a:ea typeface="돋움" pitchFamily="50" charset="-127"/>
              </a:rPr>
              <a:t>Width : 60cm to 1,800cm( white or Gray)</a:t>
            </a:r>
          </a:p>
          <a:p>
            <a:r>
              <a:rPr lang="en-US" altLang="ko-KR" sz="1000" b="1" dirty="0" smtClean="0">
                <a:solidFill>
                  <a:srgbClr val="0000FF"/>
                </a:solidFill>
                <a:latin typeface="Swis721 Ex BT" pitchFamily="34" charset="0"/>
                <a:ea typeface="돋움" pitchFamily="50" charset="-127"/>
              </a:rPr>
              <a:t>            60cm to  2,200cm( Silver)</a:t>
            </a:r>
          </a:p>
          <a:p>
            <a:r>
              <a:rPr lang="en-US" altLang="ko-KR" sz="1000" b="1" dirty="0" smtClean="0">
                <a:solidFill>
                  <a:srgbClr val="0000FF"/>
                </a:solidFill>
                <a:latin typeface="Swis721 Ex BT" pitchFamily="34" charset="0"/>
                <a:ea typeface="돋움" pitchFamily="50" charset="-127"/>
              </a:rPr>
              <a:t>Height : 3.0m</a:t>
            </a:r>
          </a:p>
          <a:p>
            <a:r>
              <a:rPr lang="en-US" altLang="ko-KR" sz="1000" b="1" dirty="0" smtClean="0">
                <a:solidFill>
                  <a:srgbClr val="0000FF"/>
                </a:solidFill>
                <a:latin typeface="Swis721 Ex BT" pitchFamily="34" charset="0"/>
                <a:ea typeface="돋움" pitchFamily="50" charset="-127"/>
              </a:rPr>
              <a:t>Open </a:t>
            </a:r>
            <a:r>
              <a:rPr lang="en-US" altLang="ko-KR" sz="1000" b="1" dirty="0" err="1" smtClean="0">
                <a:solidFill>
                  <a:srgbClr val="0000FF"/>
                </a:solidFill>
                <a:latin typeface="Swis721 Ex BT" pitchFamily="34" charset="0"/>
                <a:ea typeface="돋움" pitchFamily="50" charset="-127"/>
              </a:rPr>
              <a:t>aera</a:t>
            </a:r>
            <a:r>
              <a:rPr lang="en-US" altLang="ko-KR" sz="1000" b="1" dirty="0" smtClean="0">
                <a:solidFill>
                  <a:srgbClr val="0000FF"/>
                </a:solidFill>
                <a:latin typeface="Swis721 Ex BT" pitchFamily="34" charset="0"/>
                <a:ea typeface="돋움" pitchFamily="50" charset="-127"/>
              </a:rPr>
              <a:t> : 21%</a:t>
            </a:r>
            <a:endParaRPr lang="en-US" altLang="ko-KR" sz="1000" b="1" dirty="0">
              <a:solidFill>
                <a:srgbClr val="0000FF"/>
              </a:solidFill>
              <a:latin typeface="Swis721 Ex BT" pitchFamily="34" charset="0"/>
              <a:ea typeface="돋움" pitchFamily="50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70</Words>
  <Application>Microsoft Office PowerPoint</Application>
  <PresentationFormat>화면 슬라이드 쇼(4:3)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S-enn  ( Stainless steel SunShade shutter)</vt:lpstr>
      <vt:lpstr>슬라이드 2</vt:lpstr>
      <vt:lpstr>슬라이드 3</vt:lpstr>
      <vt:lpstr>슬라이드 4</vt:lpstr>
      <vt:lpstr>슬라이드 5</vt:lpstr>
      <vt:lpstr>슬라이드 6</vt:lpstr>
      <vt:lpstr>S-onro ( Aluminium SunShade blind)</vt:lpstr>
      <vt:lpstr>슬라이드 8</vt:lpstr>
      <vt:lpstr>슬라이드 9</vt:lpstr>
      <vt:lpstr>슬라이드 10</vt:lpstr>
      <vt:lpstr>슬라이드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Exterior Blind</dc:title>
  <dc:creator>cho young soo</dc:creator>
  <cp:lastModifiedBy>BALCKEDTION</cp:lastModifiedBy>
  <cp:revision>15</cp:revision>
  <dcterms:created xsi:type="dcterms:W3CDTF">2008-05-27T05:16:51Z</dcterms:created>
  <dcterms:modified xsi:type="dcterms:W3CDTF">2008-10-23T01:52:37Z</dcterms:modified>
</cp:coreProperties>
</file>